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Cv09jS3siS1mFPksDdwrHVLaj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11f151b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11f151b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11f151bf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11f151bf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11f151bf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11f151bf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11f151bf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11f151bf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4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>
            <a:spLocks noGrp="1"/>
          </p:cNvSpPr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body" idx="1"/>
          </p:nvPr>
        </p:nvSpPr>
        <p:spPr>
          <a:xfrm>
            <a:off x="405685" y="1014211"/>
            <a:ext cx="8297400" cy="3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/>
            </a:lvl1pPr>
            <a:lvl2pPr marL="914400" lvl="1" indent="-3619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 b="0"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AI를 활용한 서비스 기획 </a:t>
            </a:r>
            <a:br>
              <a:rPr lang="ko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파이프라인 설계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Google Shape;61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스마트시티 문제를 AI 서비스로 해결해보기</a:t>
            </a:r>
            <a:endParaRPr/>
          </a:p>
        </p:txBody>
      </p:sp>
      <p:sp>
        <p:nvSpPr>
          <p:cNvPr id="62" name="Google Shape;62;p1"/>
          <p:cNvSpPr txBox="1">
            <a:spLocks noGrp="1"/>
          </p:cNvSpPr>
          <p:nvPr>
            <p:ph type="subTitle" idx="1"/>
          </p:nvPr>
        </p:nvSpPr>
        <p:spPr>
          <a:xfrm>
            <a:off x="473750" y="38854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김기태(kkt@inhatc.ac.kr)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NotebookLM 프롬프트 작성 핵심 가이드</a:t>
            </a:r>
            <a:endParaRPr b="1"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소스 자료 명시</a:t>
            </a:r>
            <a:r>
              <a:rPr lang="ko" sz="1600">
                <a:solidFill>
                  <a:schemeClr val="dk1"/>
                </a:solidFill>
              </a:rPr>
              <a:t>: "방금 업로드한 자료를 기반으로", "제공된 소스를 바탕으로" 등 NotebookLM이 어떤 자료를 참고해야 하는지 명확히 지정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명확한 역할 부여 (페르소나)</a:t>
            </a:r>
            <a:r>
              <a:rPr lang="ko" sz="1600">
                <a:solidFill>
                  <a:schemeClr val="dk1"/>
                </a:solidFill>
              </a:rPr>
              <a:t>: "너는 IT 서비스 기획 전문가야", "AI 기반 공공 서비스 컨설턴트 입장에서" 등 원하는 결과물의 톤과 관점을 지정.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구체적인 결과물 구조 (목차)</a:t>
            </a:r>
            <a:r>
              <a:rPr lang="ko" sz="1600">
                <a:solidFill>
                  <a:schemeClr val="dk1"/>
                </a:solidFill>
              </a:rPr>
              <a:t>: '기획서'처럼 광범위한 단어 대신, 기획서에 포함될 </a:t>
            </a:r>
            <a:r>
              <a:rPr lang="ko" sz="1600" b="1">
                <a:solidFill>
                  <a:schemeClr val="dk1"/>
                </a:solidFill>
              </a:rPr>
              <a:t>구체적인 목차</a:t>
            </a:r>
            <a:r>
              <a:rPr lang="ko" sz="1600">
                <a:solidFill>
                  <a:schemeClr val="dk1"/>
                </a:solidFill>
              </a:rPr>
              <a:t>를 제시 (예: 1. 문제 정의, 2. AI 솔루션...)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'생성'이 아닌 '작업' 요청</a:t>
            </a:r>
            <a:r>
              <a:rPr lang="ko" sz="1600">
                <a:solidFill>
                  <a:schemeClr val="dk1"/>
                </a:solidFill>
              </a:rPr>
              <a:t>: "써줘(Write)"보다는 </a:t>
            </a:r>
            <a:r>
              <a:rPr lang="ko" sz="1600" b="1">
                <a:solidFill>
                  <a:schemeClr val="dk1"/>
                </a:solidFill>
              </a:rPr>
              <a:t>"추출해줘(Extract)", "요약해줘(Summarize)", "분석해줘(Analyze)", "정리해줘(Organize)", "아이디어를 제안해줘(Suggest ideas based on...)"</a:t>
            </a:r>
            <a:r>
              <a:rPr lang="ko" sz="1600">
                <a:solidFill>
                  <a:schemeClr val="dk1"/>
                </a:solidFill>
              </a:rPr>
              <a:t> 같은 명령어가 훨씬 효과적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1. 단계별로 완성도를 높이는 프롬프트 (Step-by-Step)</a:t>
            </a:r>
            <a:endParaRPr b="1"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dk1"/>
                </a:solidFill>
              </a:rPr>
              <a:t>[1단계: 문제 정의] : </a:t>
            </a:r>
            <a:r>
              <a:rPr lang="ko" sz="1600">
                <a:solidFill>
                  <a:schemeClr val="dk1"/>
                </a:solidFill>
              </a:rPr>
              <a:t>업로드한 뉴스 기사와 정부 보고서 자료를 기반으로, '불법 쓰레기 투기 문제'의 심각성을 3가지 핵심 항목(예: 사회적 비용, 환경 오염, 단속 한계)으로 요약해줘.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dk1"/>
                </a:solidFill>
              </a:rPr>
              <a:t>[2단계: 솔루션 아이디어] : </a:t>
            </a:r>
            <a:r>
              <a:rPr lang="ko" sz="1600">
                <a:solidFill>
                  <a:schemeClr val="dk1"/>
                </a:solidFill>
              </a:rPr>
              <a:t>소스 자료에 언급된 'AI 영상 분석 기술'과 'CCTV' 키워드를 중심으로, 불법 쓰레기 투기를 탐지하고 신고하는 AI 서비스의 핵심 아이디어를 3가지 제안해줘.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dk1"/>
                </a:solidFill>
              </a:rPr>
              <a:t>[3단계: 핵심 기능 추출] : </a:t>
            </a:r>
            <a:r>
              <a:rPr lang="ko" sz="1600">
                <a:solidFill>
                  <a:schemeClr val="dk1"/>
                </a:solidFill>
              </a:rPr>
              <a:t>제공된 자료(특히 유사 서비스 사례, 기술 자료)를 바탕으로, 이 AI 서비스가 갖춰야 할 핵심 기능 5가지를 "너는 전문 서비스 기획자"의 관점에서 우선순위와 함께 정리해줘.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600" b="1">
                <a:solidFill>
                  <a:schemeClr val="dk1"/>
                </a:solidFill>
              </a:rPr>
              <a:t>[4단계: 기대 효과] : </a:t>
            </a:r>
            <a:r>
              <a:rPr lang="ko" sz="1600">
                <a:solidFill>
                  <a:schemeClr val="dk1"/>
                </a:solidFill>
              </a:rPr>
              <a:t>이 AI 서비스가 도입되었을 때, 소스 자료에서 언급된 문제점들이 어떻게 해결될 수 있는지 '기대 효과' 항목으로 3가지만 정리해줘. (예: 단속 인력 효율화, 투기 발생률 감소 등)</a:t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2. 한 번에 기획서 초안을 잡는 프롬프트 </a:t>
            </a:r>
            <a:endParaRPr b="1"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github 자료 활용</a:t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662825"/>
            <a:ext cx="3311476" cy="31095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40" name="Google Shape;14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0853" y="1478625"/>
            <a:ext cx="4980375" cy="32937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n8n으로 AI 서비스 자동화 파이프라인 만들기</a:t>
            </a:r>
            <a:endParaRPr b="1"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n8n으로 ‘자동으로 작동하는 서비스 흐름’을 이해</a:t>
            </a:r>
            <a:br>
              <a:rPr lang="ko" sz="1600" b="1">
                <a:solidFill>
                  <a:schemeClr val="dk1"/>
                </a:solidFill>
              </a:rPr>
            </a:b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데이터 입력부터 알림까지 자동화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500"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16309"/>
          <a:stretch/>
        </p:blipFill>
        <p:spPr>
          <a:xfrm>
            <a:off x="1573975" y="2289544"/>
            <a:ext cx="5932611" cy="253504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n8n이란?</a:t>
            </a:r>
            <a:endParaRPr b="1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363" y="1275906"/>
            <a:ext cx="7995316" cy="334889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n8n 가입하기</a:t>
            </a:r>
            <a:endParaRPr b="1"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워크플로우 자동화 도구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No-code 도구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복잡한 자동화 프로세스 시각적 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처리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노드 기반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수백개가 넘는 다양한 서비스 적용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14일간 무료 사용 가능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4357" y="334148"/>
            <a:ext cx="2510000" cy="44715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4800" y="1220750"/>
            <a:ext cx="2661700" cy="21952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11f151bf8_0_0"/>
          <p:cNvSpPr txBox="1">
            <a:spLocks noGrp="1"/>
          </p:cNvSpPr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가입하기(1)</a:t>
            </a:r>
            <a:endParaRPr/>
          </a:p>
        </p:txBody>
      </p:sp>
      <p:sp>
        <p:nvSpPr>
          <p:cNvPr id="168" name="Google Shape;168;g3a11f151bf8_0_0"/>
          <p:cNvSpPr txBox="1">
            <a:spLocks noGrp="1"/>
          </p:cNvSpPr>
          <p:nvPr>
            <p:ph type="body" idx="1"/>
          </p:nvPr>
        </p:nvSpPr>
        <p:spPr>
          <a:xfrm>
            <a:off x="405685" y="1014211"/>
            <a:ext cx="8297400" cy="361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g3a11f151bf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101" y="1014200"/>
            <a:ext cx="6887800" cy="3911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0" name="Google Shape;170;g3a11f151bf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902" y="338566"/>
            <a:ext cx="2713775" cy="465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11f151bf8_0_8"/>
          <p:cNvSpPr txBox="1">
            <a:spLocks noGrp="1"/>
          </p:cNvSpPr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가입하기(2)</a:t>
            </a:r>
            <a:endParaRPr/>
          </a:p>
        </p:txBody>
      </p:sp>
      <p:sp>
        <p:nvSpPr>
          <p:cNvPr id="176" name="Google Shape;176;g3a11f151bf8_0_8"/>
          <p:cNvSpPr txBox="1">
            <a:spLocks noGrp="1"/>
          </p:cNvSpPr>
          <p:nvPr>
            <p:ph type="body" idx="1"/>
          </p:nvPr>
        </p:nvSpPr>
        <p:spPr>
          <a:xfrm>
            <a:off x="405685" y="1014211"/>
            <a:ext cx="8297400" cy="361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g3a11f151bf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86" y="1014211"/>
            <a:ext cx="3065375" cy="3699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8" name="Google Shape;178;g3a11f151bf8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325" y="273850"/>
            <a:ext cx="3809475" cy="233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9" name="Google Shape;179;g3a11f151bf8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3601" y="2985314"/>
            <a:ext cx="3838199" cy="189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11f151bf8_0_16"/>
          <p:cNvSpPr txBox="1">
            <a:spLocks noGrp="1"/>
          </p:cNvSpPr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가입하기(3)</a:t>
            </a:r>
            <a:endParaRPr/>
          </a:p>
        </p:txBody>
      </p:sp>
      <p:sp>
        <p:nvSpPr>
          <p:cNvPr id="185" name="Google Shape;185;g3a11f151bf8_0_16"/>
          <p:cNvSpPr txBox="1">
            <a:spLocks noGrp="1"/>
          </p:cNvSpPr>
          <p:nvPr>
            <p:ph type="body" idx="1"/>
          </p:nvPr>
        </p:nvSpPr>
        <p:spPr>
          <a:xfrm>
            <a:off x="405685" y="1014211"/>
            <a:ext cx="8297400" cy="361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g3a11f151bf8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29" y="1014199"/>
            <a:ext cx="7052526" cy="381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7" name="Google Shape;187;g3a11f151bf8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869" y="664843"/>
            <a:ext cx="3870596" cy="278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11f151bf8_0_24"/>
          <p:cNvSpPr txBox="1">
            <a:spLocks noGrp="1"/>
          </p:cNvSpPr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가입하기(4) → 준비 완료</a:t>
            </a:r>
            <a:endParaRPr/>
          </a:p>
        </p:txBody>
      </p:sp>
      <p:sp>
        <p:nvSpPr>
          <p:cNvPr id="193" name="Google Shape;193;g3a11f151bf8_0_24"/>
          <p:cNvSpPr txBox="1">
            <a:spLocks noGrp="1"/>
          </p:cNvSpPr>
          <p:nvPr>
            <p:ph type="body" idx="1"/>
          </p:nvPr>
        </p:nvSpPr>
        <p:spPr>
          <a:xfrm>
            <a:off x="405685" y="1014211"/>
            <a:ext cx="8297400" cy="361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g3a11f151bf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387" y="1014200"/>
            <a:ext cx="6727225" cy="3880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강의 목표와 주제</a:t>
            </a:r>
            <a:endParaRPr b="1"/>
          </a:p>
        </p:txBody>
      </p:sp>
      <p:sp>
        <p:nvSpPr>
          <p:cNvPr id="68" name="Google Shape;68;p2"/>
          <p:cNvSpPr txBox="1">
            <a:spLocks noGrp="1"/>
          </p:cNvSpPr>
          <p:nvPr>
            <p:ph type="body" idx="1"/>
          </p:nvPr>
        </p:nvSpPr>
        <p:spPr>
          <a:xfrm>
            <a:off x="382100" y="11383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목표</a:t>
            </a:r>
            <a:r>
              <a:rPr lang="ko" sz="1500" b="1">
                <a:solidFill>
                  <a:schemeClr val="dk1"/>
                </a:solidFill>
              </a:rPr>
              <a:t/>
            </a:r>
            <a:br>
              <a:rPr lang="ko" sz="1500" b="1">
                <a:solidFill>
                  <a:schemeClr val="dk1"/>
                </a:solidFill>
              </a:rPr>
            </a:b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AI 서비스 기획 프로세스 이해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Notebook LM, n8n, AI Studio 기본 실습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아이디어를 “작동하는 서비스”로 구현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chemeClr val="dk1"/>
                </a:solidFill>
              </a:rPr>
              <a:t>핵심 주제:</a:t>
            </a:r>
            <a:r>
              <a:rPr lang="ko" sz="1500">
                <a:solidFill>
                  <a:schemeClr val="dk1"/>
                </a:solidFill>
              </a:rPr>
              <a:t> 스마트시티 서비스 기획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- 예시: 불법 쓰레기 투기 신고, 위험 지역 제보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자료 : github.com/kitae104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3325" y="2192923"/>
            <a:ext cx="2898250" cy="828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70" name="Google Shape;7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9625" y="1286298"/>
            <a:ext cx="3818876" cy="401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5">
            <a:alphaModFix/>
          </a:blip>
          <a:srcRect t="33414" b="35277"/>
          <a:stretch/>
        </p:blipFill>
        <p:spPr>
          <a:xfrm>
            <a:off x="5110716" y="3526623"/>
            <a:ext cx="3295885" cy="59542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민원 신고 시스템 구성하기 (기능 확인!!)</a:t>
            </a:r>
            <a:endParaRPr b="1"/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549" y="1159566"/>
            <a:ext cx="7128902" cy="355114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n8n 시작하기</a:t>
            </a:r>
            <a:endParaRPr b="1"/>
          </a:p>
        </p:txBody>
      </p:sp>
      <p:sp>
        <p:nvSpPr>
          <p:cNvPr id="206" name="Google Shape;2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07" name="Google Shape;2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8832" y="1067419"/>
            <a:ext cx="6196108" cy="366052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1단계 민원 접수</a:t>
            </a:r>
            <a:endParaRPr b="1"/>
          </a:p>
        </p:txBody>
      </p:sp>
      <p:sp>
        <p:nvSpPr>
          <p:cNvPr id="213" name="Google Shape;21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폼 생성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정보 입력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제출 </a:t>
            </a:r>
            <a:endParaRPr/>
          </a:p>
        </p:txBody>
      </p:sp>
      <p:pic>
        <p:nvPicPr>
          <p:cNvPr id="214" name="Google Shape;21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5599" y="300637"/>
            <a:ext cx="2800700" cy="45422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n8n Form 사용 → 민원 접수용 폼</a:t>
            </a:r>
            <a:endParaRPr b="1"/>
          </a:p>
        </p:txBody>
      </p:sp>
      <p:sp>
        <p:nvSpPr>
          <p:cNvPr id="220" name="Google Shape;2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772" y="1152475"/>
            <a:ext cx="4253826" cy="371357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5599" y="250125"/>
            <a:ext cx="2291700" cy="478892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2. 구글 시트 등록하기</a:t>
            </a:r>
            <a:endParaRPr b="1"/>
          </a:p>
        </p:txBody>
      </p:sp>
      <p:sp>
        <p:nvSpPr>
          <p:cNvPr id="228" name="Google Shape;22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699" y="1152475"/>
            <a:ext cx="5020876" cy="34996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30" name="Google Shape;230;p22"/>
          <p:cNvSpPr txBox="1"/>
          <p:nvPr/>
        </p:nvSpPr>
        <p:spPr>
          <a:xfrm>
            <a:off x="5542074" y="3136700"/>
            <a:ext cx="32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민원 처리 리스트(파일 생성)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8974" y="731375"/>
            <a:ext cx="2932800" cy="1062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32" name="Google Shape;2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585" y="3664537"/>
            <a:ext cx="7686675" cy="83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구글 시트에 데이터 입력</a:t>
            </a:r>
            <a:endParaRPr b="1"/>
          </a:p>
        </p:txBody>
      </p:sp>
      <p:sp>
        <p:nvSpPr>
          <p:cNvPr id="238" name="Google Shape;23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233" y="1152475"/>
            <a:ext cx="7831534" cy="35511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3. Gmail 로 접수 사항 알려주기</a:t>
            </a:r>
            <a:endParaRPr b="1"/>
          </a:p>
        </p:txBody>
      </p:sp>
      <p:sp>
        <p:nvSpPr>
          <p:cNvPr id="245" name="Google Shape;24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6751623" cy="369972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47" name="Google Shape;247;p24"/>
          <p:cNvSpPr txBox="1"/>
          <p:nvPr/>
        </p:nvSpPr>
        <p:spPr>
          <a:xfrm>
            <a:off x="5038112" y="3902671"/>
            <a:ext cx="202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프롬프트 추가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3924" y="2597662"/>
            <a:ext cx="3538376" cy="9366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4. 메시지 만들기(LLM Chain)</a:t>
            </a:r>
            <a:endParaRPr b="1"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/>
            </a:r>
            <a:br>
              <a:rPr lang="ko" sz="1100">
                <a:solidFill>
                  <a:schemeClr val="dk1"/>
                </a:solidFill>
              </a:rPr>
            </a:b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6925" y="344851"/>
            <a:ext cx="3282550" cy="4369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68" y="1315038"/>
            <a:ext cx="2687600" cy="24286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57" name="Google Shape;25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5561" y="2942681"/>
            <a:ext cx="2657324" cy="176094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모델 선택</a:t>
            </a:r>
            <a:endParaRPr b="1"/>
          </a:p>
        </p:txBody>
      </p:sp>
      <p:sp>
        <p:nvSpPr>
          <p:cNvPr id="263" name="Google Shape;26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AI Studio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Get API Key</a:t>
            </a:r>
            <a:endParaRPr/>
          </a:p>
        </p:txBody>
      </p:sp>
      <p:pic>
        <p:nvPicPr>
          <p:cNvPr id="264" name="Google Shape;26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6202" y="694659"/>
            <a:ext cx="5366933" cy="415576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5" name="Google Shape;26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350" y="2438399"/>
            <a:ext cx="3622287" cy="17153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5. gemini 모델 설정</a:t>
            </a:r>
            <a:endParaRPr b="1"/>
          </a:p>
        </p:txBody>
      </p:sp>
      <p:sp>
        <p:nvSpPr>
          <p:cNvPr id="271" name="Google Shape;27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모델 gemini-2.0-flash 선택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9188" y="1152475"/>
            <a:ext cx="3648760" cy="341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369" y="1803325"/>
            <a:ext cx="3496150" cy="26772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스마트 시티란?</a:t>
            </a:r>
            <a:endParaRPr b="1"/>
          </a:p>
        </p:txBody>
      </p:sp>
      <p:sp>
        <p:nvSpPr>
          <p:cNvPr id="77" name="Google Shape;7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</a:rPr>
              <a:t>스마트 시티:</a:t>
            </a: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500">
                <a:solidFill>
                  <a:schemeClr val="dk1"/>
                </a:solidFill>
              </a:rPr>
              <a:t>- 도시 전체를 </a:t>
            </a:r>
            <a:r>
              <a:rPr lang="ko" sz="1500" b="1">
                <a:solidFill>
                  <a:schemeClr val="dk1"/>
                </a:solidFill>
              </a:rPr>
              <a:t>정보통신기술(ICT)</a:t>
            </a:r>
            <a:r>
              <a:rPr lang="ko" sz="1500">
                <a:solidFill>
                  <a:schemeClr val="dk1"/>
                </a:solidFill>
              </a:rPr>
              <a:t>로 연결</a:t>
            </a:r>
            <a:endParaRPr sz="15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500">
                <a:solidFill>
                  <a:schemeClr val="dk1"/>
                </a:solidFill>
              </a:rPr>
              <a:t>- '데이터로 똑똑해진 도시'(데이터 기반으로 관리)</a:t>
            </a:r>
            <a:endParaRPr sz="15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- 예: 최적 경로를 알려주는 내비게이션,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               실시간 버스 도착 정보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- </a:t>
            </a:r>
            <a:r>
              <a:rPr lang="ko" sz="1500" b="1">
                <a:solidFill>
                  <a:schemeClr val="dk1"/>
                </a:solidFill>
              </a:rPr>
              <a:t>핵심:</a:t>
            </a:r>
            <a:r>
              <a:rPr lang="ko" sz="1500">
                <a:solidFill>
                  <a:schemeClr val="dk1"/>
                </a:solidFill>
              </a:rPr>
              <a:t> 사람이 더 편하고, 안전하고, 효율적인 공간을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          만드는 것이 목표</a:t>
            </a:r>
            <a:endParaRPr sz="2200"/>
          </a:p>
        </p:txBody>
      </p:sp>
      <p:pic>
        <p:nvPicPr>
          <p:cNvPr id="78" name="Google Shape;7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7805" y="1431851"/>
            <a:ext cx="3772256" cy="241102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6. 담당자 배정 메일</a:t>
            </a:r>
            <a:endParaRPr b="1"/>
          </a:p>
        </p:txBody>
      </p:sp>
      <p:sp>
        <p:nvSpPr>
          <p:cNvPr id="279" name="Google Shape;27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80" name="Google Shape;2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834" y="318977"/>
            <a:ext cx="2703845" cy="454530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629" y="1152475"/>
            <a:ext cx="3462450" cy="35256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웹 사이트 디자인하기(Stitch)</a:t>
            </a:r>
            <a:endParaRPr b="1"/>
          </a:p>
        </p:txBody>
      </p:sp>
      <p:sp>
        <p:nvSpPr>
          <p:cNvPr id="287" name="Google Shape;28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4051" y="1063275"/>
            <a:ext cx="5430908" cy="37071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웹 사이트 디자인하기(Figma)</a:t>
            </a:r>
            <a:endParaRPr b="1"/>
          </a:p>
        </p:txBody>
      </p:sp>
      <p:sp>
        <p:nvSpPr>
          <p:cNvPr id="294" name="Google Shape;29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95" name="Google Shape;29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5664" y="1209350"/>
            <a:ext cx="5597770" cy="34942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>
            <a:spLocks noGrp="1"/>
          </p:cNvSpPr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</a:pPr>
            <a:r>
              <a:rPr lang="ko"/>
              <a:t>Google AI Studio</a:t>
            </a:r>
            <a:endParaRPr/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543" y="1176669"/>
            <a:ext cx="8121826" cy="324380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GIGO</a:t>
            </a:r>
            <a:endParaRPr b="1"/>
          </a:p>
        </p:txBody>
      </p:sp>
      <p:sp>
        <p:nvSpPr>
          <p:cNvPr id="307" name="Google Shape;30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</a:rPr>
              <a:t>좋은 프롬프트 만들기 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b="1">
                <a:solidFill>
                  <a:schemeClr val="dk1"/>
                </a:solidFill>
                <a:highlight>
                  <a:srgbClr val="FFFFFF"/>
                </a:highlight>
              </a:rPr>
              <a:t>Garbage in, garbage out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 (GIGO)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프롬프트를 만들기 위한 프롬프트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rgbClr val="47474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불법 쓰레기 투기 신고 시스템 만들기</a:t>
            </a:r>
            <a:endParaRPr b="1"/>
          </a:p>
        </p:txBody>
      </p:sp>
      <p:sp>
        <p:nvSpPr>
          <p:cNvPr id="313" name="Google Shape;31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</a:rPr>
              <a:t>신고하기 페이지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697" y="1152476"/>
            <a:ext cx="6008173" cy="36250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불법 쓰레기 투기 신고 시스템 만들기</a:t>
            </a:r>
            <a:endParaRPr b="1"/>
          </a:p>
        </p:txBody>
      </p:sp>
      <p:sp>
        <p:nvSpPr>
          <p:cNvPr id="320" name="Google Shape;32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</a:rPr>
              <a:t>신고 목록 페이지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21" name="Google Shape;32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125" y="1152475"/>
            <a:ext cx="5681066" cy="34974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불법 쓰레기 투기 신고 시스템 만들기</a:t>
            </a:r>
            <a:endParaRPr b="1"/>
          </a:p>
        </p:txBody>
      </p:sp>
      <p:sp>
        <p:nvSpPr>
          <p:cNvPr id="327" name="Google Shape;32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</a:rPr>
              <a:t>챗봇 페이지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28" name="Google Shape;32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1675" y="1152476"/>
            <a:ext cx="5339711" cy="35511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>
            <a:spLocks noGrp="1"/>
          </p:cNvSpPr>
          <p:nvPr>
            <p:ph type="title"/>
          </p:nvPr>
        </p:nvSpPr>
        <p:spPr>
          <a:xfrm>
            <a:off x="262375" y="1264025"/>
            <a:ext cx="8520600" cy="24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 dirty="0"/>
              <a:t>이제!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 dirty="0"/>
              <a:t>자신의 </a:t>
            </a:r>
            <a:r>
              <a:rPr lang="k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아이디어</a:t>
            </a:r>
            <a:r>
              <a:rPr lang="ko" dirty="0"/>
              <a:t>를 이용해서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나만의 서비스</a:t>
            </a:r>
            <a:r>
              <a:rPr lang="ko" dirty="0"/>
              <a:t>를 개발 합시다!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감사합니다.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스마트시티 사례</a:t>
            </a:r>
            <a:endParaRPr b="1"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311700" y="1089249"/>
            <a:ext cx="85206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 스마트시티 + AI 서비스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chemeClr val="dk1"/>
                </a:solidFill>
              </a:rPr>
              <a:t>“시민이 함께 만드는 AI 도시 “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AI 교육 신호, 자율 주행, 혼잡 예측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미세먼지 감지, 쓰레기 수거 자동화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스마트 조명, 전력 사용 예측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CCTV로 불법 투기 탐지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위험지역 자동 알림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민원 챗봇, 자동 행정 관리 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500">
                <a:solidFill>
                  <a:schemeClr val="dk1"/>
                </a:solidFill>
              </a:rPr>
              <a:t/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</a:t>
            </a:r>
            <a:endParaRPr sz="1500"/>
          </a:p>
        </p:txBody>
      </p:sp>
      <p:pic>
        <p:nvPicPr>
          <p:cNvPr id="85" name="Google Shape;8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5253" y="838290"/>
            <a:ext cx="4741797" cy="369117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 Notebook LM 아이디어 브레인스토밍</a:t>
            </a:r>
            <a:endParaRPr b="1"/>
          </a:p>
        </p:txBody>
      </p:sp>
      <p:sp>
        <p:nvSpPr>
          <p:cNvPr id="91" name="Google Shape;9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Notebook LM으로 아이디어 도출하기</a:t>
            </a:r>
            <a:endParaRPr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Notebook LM 접속 → 새 노트 생성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“고양시의 스마트시티에서 불법 쓰레기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투기 문제 해결 방법” 입력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AI가 제안한 아이디어 중 공감되는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내용 선택</a:t>
            </a:r>
            <a:endParaRPr sz="1500"/>
          </a:p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6817" y="2104099"/>
            <a:ext cx="4408968" cy="204145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304264" y="205383"/>
            <a:ext cx="6223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952"/>
              <a:buNone/>
            </a:pPr>
            <a:r>
              <a:rPr lang="ko"/>
              <a:t>Notebook LM</a:t>
            </a:r>
            <a:endParaRPr/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264" y="1181334"/>
            <a:ext cx="8376998" cy="31486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304264" y="205383"/>
            <a:ext cx="6223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952"/>
              <a:buNone/>
            </a:pPr>
            <a:r>
              <a:rPr lang="ko"/>
              <a:t>관련 정보 수집하기</a:t>
            </a:r>
            <a:endParaRPr/>
          </a:p>
        </p:txBody>
      </p:sp>
      <p:pic>
        <p:nvPicPr>
          <p:cNvPr id="106" name="Google Shape;10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295" y="898583"/>
            <a:ext cx="7177702" cy="392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304264" y="205383"/>
            <a:ext cx="6223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952"/>
              <a:buNone/>
            </a:pPr>
            <a:r>
              <a:rPr lang="ko"/>
              <a:t>마인드 맵으로 아이디어 도출하기 </a:t>
            </a:r>
            <a:endParaRPr/>
          </a:p>
        </p:txBody>
      </p:sp>
      <p:pic>
        <p:nvPicPr>
          <p:cNvPr id="113" name="Google Shape;11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80" y="803633"/>
            <a:ext cx="7324051" cy="3910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/>
              <a:t>기획서 자동 생성</a:t>
            </a:r>
            <a:endParaRPr b="1"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1"/>
          </p:nvPr>
        </p:nvSpPr>
        <p:spPr>
          <a:xfrm>
            <a:off x="311700" y="1070344"/>
            <a:ext cx="8520600" cy="3498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b="1">
                <a:solidFill>
                  <a:schemeClr val="dk1"/>
                </a:solidFill>
              </a:rPr>
              <a:t>“불법 쓰레기 투기 문제를 해결하는 AI 서비스 기획서를 작성해줘.”</a:t>
            </a:r>
            <a:r>
              <a:rPr lang="ko" sz="1100">
                <a:solidFill>
                  <a:schemeClr val="dk1"/>
                </a:solidFill>
              </a:rPr>
              <a:t/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/>
            </a:r>
            <a:br>
              <a:rPr lang="ko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7173" y="1857154"/>
            <a:ext cx="6025116" cy="291082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Office PowerPoint</Application>
  <PresentationFormat>화면 슬라이드 쇼(16:9)</PresentationFormat>
  <Paragraphs>104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Malgun Gothic</vt:lpstr>
      <vt:lpstr>Arial</vt:lpstr>
      <vt:lpstr>Simple Light</vt:lpstr>
      <vt:lpstr>AI를 활용한 서비스 기획  파이프라인 설계</vt:lpstr>
      <vt:lpstr>강의 목표와 주제</vt:lpstr>
      <vt:lpstr>스마트 시티란?</vt:lpstr>
      <vt:lpstr>스마트시티 사례</vt:lpstr>
      <vt:lpstr> Notebook LM 아이디어 브레인스토밍</vt:lpstr>
      <vt:lpstr>Notebook LM</vt:lpstr>
      <vt:lpstr>관련 정보 수집하기</vt:lpstr>
      <vt:lpstr>마인드 맵으로 아이디어 도출하기 </vt:lpstr>
      <vt:lpstr>기획서 자동 생성</vt:lpstr>
      <vt:lpstr>NotebookLM 프롬프트 작성 핵심 가이드</vt:lpstr>
      <vt:lpstr>1. 단계별로 완성도를 높이는 프롬프트 (Step-by-Step)</vt:lpstr>
      <vt:lpstr>2. 한 번에 기획서 초안을 잡는 프롬프트 </vt:lpstr>
      <vt:lpstr>n8n으로 AI 서비스 자동화 파이프라인 만들기</vt:lpstr>
      <vt:lpstr>n8n이란?</vt:lpstr>
      <vt:lpstr>n8n 가입하기</vt:lpstr>
      <vt:lpstr>가입하기(1)</vt:lpstr>
      <vt:lpstr>가입하기(2)</vt:lpstr>
      <vt:lpstr>가입하기(3)</vt:lpstr>
      <vt:lpstr>가입하기(4) → 준비 완료</vt:lpstr>
      <vt:lpstr>민원 신고 시스템 구성하기 (기능 확인!!)</vt:lpstr>
      <vt:lpstr>n8n 시작하기</vt:lpstr>
      <vt:lpstr>1단계 민원 접수</vt:lpstr>
      <vt:lpstr>n8n Form 사용 → 민원 접수용 폼</vt:lpstr>
      <vt:lpstr>2. 구글 시트 등록하기</vt:lpstr>
      <vt:lpstr>구글 시트에 데이터 입력</vt:lpstr>
      <vt:lpstr>3. Gmail 로 접수 사항 알려주기</vt:lpstr>
      <vt:lpstr>4. 메시지 만들기(LLM Chain)</vt:lpstr>
      <vt:lpstr>모델 선택</vt:lpstr>
      <vt:lpstr>5. gemini 모델 설정</vt:lpstr>
      <vt:lpstr>6. 담당자 배정 메일</vt:lpstr>
      <vt:lpstr>웹 사이트 디자인하기(Stitch)</vt:lpstr>
      <vt:lpstr>웹 사이트 디자인하기(Figma)</vt:lpstr>
      <vt:lpstr>Google AI Studio</vt:lpstr>
      <vt:lpstr>GIGO</vt:lpstr>
      <vt:lpstr>불법 쓰레기 투기 신고 시스템 만들기</vt:lpstr>
      <vt:lpstr>불법 쓰레기 투기 신고 시스템 만들기</vt:lpstr>
      <vt:lpstr>불법 쓰레기 투기 신고 시스템 만들기</vt:lpstr>
      <vt:lpstr>이제!  자신의 아이디어를 이용해서 나만의 서비스를 개발 합시다!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AI를 활용한 서비스 기획  파이프라인 설계</dc:title>
  <cp:lastModifiedBy>PC</cp:lastModifiedBy>
  <cp:revision>2</cp:revision>
  <dcterms:modified xsi:type="dcterms:W3CDTF">2025-11-14T00:25:54Z</dcterms:modified>
</cp:coreProperties>
</file>